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Purchase Return to Vendor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Benefit 4</a:t>
            </a:r>
            <a:endParaRPr/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GSTR 1 ,  I am not dependent on the vendor. </a:t>
            </a:r>
            <a:endParaRPr/>
          </a:p>
          <a:p>
            <a:pPr indent="-3429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 debit him straight away. I charge him the basic and the tax on that. In GSTR-1, I show this as my outward supply.</a:t>
            </a:r>
            <a:endParaRPr/>
          </a:p>
          <a:p>
            <a:pPr indent="-3429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He accepts in GSTR-2.</a:t>
            </a:r>
            <a:endParaRPr/>
          </a:p>
          <a:p>
            <a:pPr indent="-3429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Cycle is complete</a:t>
            </a:r>
            <a:endParaRPr/>
          </a:p>
          <a:p>
            <a:pPr indent="-3429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So, easy since GSTR2 is automatically made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Benefit 2</a:t>
            </a:r>
            <a:endParaRPr/>
          </a:p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u="sng"/>
              <a:t>Government gets the GST, </a:t>
            </a:r>
            <a:endParaRPr/>
          </a:p>
          <a:p>
            <a:pPr indent="-3429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and no need to reconcile the Delivery Challans and Debit Notes / reversals.</a:t>
            </a:r>
            <a:endParaRPr/>
          </a:p>
          <a:p>
            <a:pPr indent="-3429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Simplification during the excise audit after some years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Case 2 : Credit Notes</a:t>
            </a:r>
            <a:endParaRPr/>
          </a:p>
        </p:txBody>
      </p:sp>
      <p:pic>
        <p:nvPicPr>
          <p:cNvPr id="151" name="Google Shape;151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1900" y="3063081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Section 34(1) Credit Note .. PTO</a:t>
            </a:r>
            <a:endParaRPr/>
          </a:p>
        </p:txBody>
      </p:sp>
      <p:pic>
        <p:nvPicPr>
          <p:cNvPr id="157" name="Google Shape;157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467544" y="332656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Conditions in Section 34</a:t>
            </a:r>
            <a:endParaRPr sz="3959"/>
          </a:p>
        </p:txBody>
      </p:sp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457200" y="1052736"/>
            <a:ext cx="8229600" cy="5073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b="1" lang="en-US" sz="2720"/>
              <a:t>34. </a:t>
            </a:r>
            <a:r>
              <a:rPr lang="en-US" sz="2720"/>
              <a:t>(</a:t>
            </a:r>
            <a:r>
              <a:rPr i="1" lang="en-US" sz="2720"/>
              <a:t>1</a:t>
            </a:r>
            <a:r>
              <a:rPr lang="en-US" sz="2720"/>
              <a:t>) Where a </a:t>
            </a:r>
            <a:r>
              <a:rPr b="1" lang="en-US" sz="2720" u="sng"/>
              <a:t>tax invoice has been issued for supply </a:t>
            </a:r>
            <a:r>
              <a:rPr lang="en-US" sz="2720"/>
              <a:t>of any goods or services or both and </a:t>
            </a:r>
            <a:endParaRPr sz="2720"/>
          </a:p>
          <a:p>
            <a:pPr indent="-342900" lvl="0" marL="342900" rtl="0" algn="just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the taxable value or tax charged in that tax invoice is </a:t>
            </a:r>
            <a:r>
              <a:rPr lang="en-US" sz="2720" u="sng"/>
              <a:t>found to exceed the taxable value</a:t>
            </a:r>
            <a:r>
              <a:rPr lang="en-US" sz="2720"/>
              <a:t> or tax payable in respect of such supply, or </a:t>
            </a:r>
            <a:endParaRPr sz="2720"/>
          </a:p>
          <a:p>
            <a:pPr indent="-342900" lvl="0" marL="342900" rtl="0" algn="just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where the goods supplied are returned by the recipient, or </a:t>
            </a:r>
            <a:endParaRPr sz="2720"/>
          </a:p>
          <a:p>
            <a:pPr indent="-342900" lvl="0" marL="342900" rtl="0" algn="just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where goods or services or both supplied are found to be deficient, </a:t>
            </a:r>
            <a:endParaRPr sz="2720"/>
          </a:p>
          <a:p>
            <a:pPr indent="-342900" lvl="0" marL="342900" rtl="0" algn="just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b="1" lang="en-US" sz="2720" u="sng"/>
              <a:t>the registered person, who has supplied such goods </a:t>
            </a:r>
            <a:r>
              <a:rPr lang="en-US" sz="2720"/>
              <a:t>or services or both, </a:t>
            </a:r>
            <a:endParaRPr sz="2720"/>
          </a:p>
          <a:p>
            <a:pPr indent="-342900" lvl="0" marL="342900" rtl="0" algn="just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may issue to the recipient a credit note </a:t>
            </a:r>
            <a:endParaRPr sz="2720"/>
          </a:p>
          <a:p>
            <a:pPr indent="-342900" lvl="0" marL="342900" rtl="0" algn="just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containing such particulars as may be prescribed.</a:t>
            </a:r>
            <a:endParaRPr sz="272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to do in Finsys ?</a:t>
            </a:r>
            <a:endParaRPr/>
          </a:p>
        </p:txBody>
      </p:sp>
      <p:pic>
        <p:nvPicPr>
          <p:cNvPr descr="C:\Users\Sangeet\Pictures\Question Red +White Man.jpg" id="169" name="Google Shape;169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0937" y="2567781"/>
            <a:ext cx="1762125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Make Delivery Challan</a:t>
            </a:r>
            <a:endParaRPr/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RGP in 22 Series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This is non returnable material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Make Debit Note 59 Series</a:t>
            </a:r>
            <a:endParaRPr/>
          </a:p>
        </p:txBody>
      </p:sp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This is against that Delivery Challan</a:t>
            </a:r>
            <a:endParaRPr sz="2960"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But no link in ERP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So, a </a:t>
            </a:r>
            <a:r>
              <a:rPr b="1" lang="en-US" sz="2960" u="sng"/>
              <a:t>large risk remains</a:t>
            </a:r>
            <a:r>
              <a:rPr b="1" lang="en-US" sz="2960"/>
              <a:t>,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And all the </a:t>
            </a:r>
            <a:endParaRPr sz="2960"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Since Debit Notes are unlimited in variety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Rate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Qnty</a:t>
            </a:r>
            <a:endParaRPr sz="2590"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Calculation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Freight</a:t>
            </a:r>
            <a:endParaRPr/>
          </a:p>
          <a:p>
            <a:pPr indent="-121284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Now in Finsys</a:t>
            </a:r>
            <a:endParaRPr/>
          </a:p>
        </p:txBody>
      </p:sp>
      <p:pic>
        <p:nvPicPr>
          <p:cNvPr id="187" name="Google Shape;187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808" y="1916832"/>
            <a:ext cx="3561029" cy="161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Go to Sales Module</a:t>
            </a:r>
            <a:endParaRPr/>
          </a:p>
        </p:txBody>
      </p:sp>
      <p:pic>
        <p:nvPicPr>
          <p:cNvPr id="193" name="Google Shape;193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Our example of Customer – Vendor ?</a:t>
            </a:r>
            <a:endParaRPr sz="3959"/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 have Finsys ERP</a:t>
            </a:r>
            <a:endParaRPr/>
          </a:p>
          <a:p>
            <a:pPr indent="-3429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Name = Akito Kowa Packaging Ltd</a:t>
            </a:r>
            <a:endParaRPr/>
          </a:p>
          <a:p>
            <a:pPr indent="-3429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Make Flexible Packaging in NCR Delhi</a:t>
            </a:r>
            <a:endParaRPr/>
          </a:p>
          <a:p>
            <a:pPr indent="-1397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My vendor sends 100kg Cutting oil for Machines @ 1100/kg</a:t>
            </a:r>
            <a:endParaRPr/>
          </a:p>
          <a:p>
            <a:pPr indent="-3429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We reject part of the shipment, And return 1 drum, 30 kg  @ Rs 1100/kg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Invoice Purchase Return</a:t>
            </a:r>
            <a:endParaRPr/>
          </a:p>
        </p:txBody>
      </p:sp>
      <p:pic>
        <p:nvPicPr>
          <p:cNvPr id="199" name="Google Shape;199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556792"/>
            <a:ext cx="10146771" cy="4488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Popup select … “Purchase Return”</a:t>
            </a:r>
            <a:endParaRPr/>
          </a:p>
        </p:txBody>
      </p:sp>
      <p:pic>
        <p:nvPicPr>
          <p:cNvPr id="205" name="Google Shape;205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0709" l="0" r="0" t="0"/>
          <a:stretch/>
        </p:blipFill>
        <p:spPr>
          <a:xfrm>
            <a:off x="539552" y="2276872"/>
            <a:ext cx="8993085" cy="2839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Which material, Rejected or all ?</a:t>
            </a:r>
            <a:endParaRPr/>
          </a:p>
        </p:txBody>
      </p:sp>
      <p:pic>
        <p:nvPicPr>
          <p:cNvPr id="211" name="Google Shape;211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Select the item name</a:t>
            </a:r>
            <a:endParaRPr/>
          </a:p>
        </p:txBody>
      </p:sp>
      <p:pic>
        <p:nvPicPr>
          <p:cNvPr id="217" name="Google Shape;217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Rate is automatic, </a:t>
            </a:r>
            <a:br>
              <a:rPr lang="en-US" sz="3959"/>
            </a:br>
            <a:r>
              <a:rPr lang="en-US" sz="3959"/>
              <a:t>Qnty either auto or yourself</a:t>
            </a:r>
            <a:endParaRPr sz="3959"/>
          </a:p>
        </p:txBody>
      </p:sp>
      <p:pic>
        <p:nvPicPr>
          <p:cNvPr id="223" name="Google Shape;223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0457" y="1600200"/>
            <a:ext cx="6003085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Impose Penalty / Packing Charge</a:t>
            </a:r>
            <a:endParaRPr/>
          </a:p>
        </p:txBody>
      </p:sp>
      <p:pic>
        <p:nvPicPr>
          <p:cNvPr id="229" name="Google Shape;229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0457" y="1600200"/>
            <a:ext cx="6003085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Purchase return invoice is ready</a:t>
            </a:r>
            <a:endParaRPr/>
          </a:p>
        </p:txBody>
      </p:sp>
      <p:pic>
        <p:nvPicPr>
          <p:cNvPr id="235" name="Google Shape;235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Printout of Purchase return Invoice</a:t>
            </a:r>
            <a:br>
              <a:rPr lang="en-US" sz="3959"/>
            </a:br>
            <a:r>
              <a:rPr lang="en-US" sz="3959"/>
              <a:t>PTO for Closeup</a:t>
            </a:r>
            <a:endParaRPr sz="3959"/>
          </a:p>
        </p:txBody>
      </p:sp>
      <p:pic>
        <p:nvPicPr>
          <p:cNvPr id="241" name="Google Shape;241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68824"/>
            <a:ext cx="8229600" cy="4388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Purchase Return Title</a:t>
            </a:r>
            <a:endParaRPr/>
          </a:p>
        </p:txBody>
      </p:sp>
      <p:pic>
        <p:nvPicPr>
          <p:cNvPr id="247" name="Google Shape;247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68824"/>
            <a:ext cx="8229600" cy="4388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Same Invoice Series</a:t>
            </a:r>
            <a:endParaRPr/>
          </a:p>
        </p:txBody>
      </p:sp>
      <p:pic>
        <p:nvPicPr>
          <p:cNvPr id="253" name="Google Shape;253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68824"/>
            <a:ext cx="8229600" cy="4388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Pre GST</a:t>
            </a:r>
            <a:endParaRPr/>
          </a:p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We used to make a Purchase Return invoice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This was as per Excise Rules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Rate as I applied ( 1100+100 packing)</a:t>
            </a:r>
            <a:endParaRPr sz="3959"/>
          </a:p>
        </p:txBody>
      </p:sp>
      <p:pic>
        <p:nvPicPr>
          <p:cNvPr id="259" name="Google Shape;259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68824"/>
            <a:ext cx="8229600" cy="4388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This remark is also there</a:t>
            </a:r>
            <a:endParaRPr/>
          </a:p>
        </p:txBody>
      </p:sp>
      <p:pic>
        <p:nvPicPr>
          <p:cNvPr id="265" name="Google Shape;265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68824"/>
            <a:ext cx="8229600" cy="4388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71" name="Google Shape;271;p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7075" y="2986881"/>
            <a:ext cx="260985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467544" y="332656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Post GST : What people are doing ?</a:t>
            </a:r>
            <a:endParaRPr sz="3959"/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457200" y="1052736"/>
            <a:ext cx="8229600" cy="5073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Method 1 :</a:t>
            </a:r>
            <a:endParaRPr/>
          </a:p>
          <a:p>
            <a:pPr indent="-285750" lvl="1" marL="74295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Make a Delivery Challan</a:t>
            </a:r>
            <a:endParaRPr/>
          </a:p>
          <a:p>
            <a:pPr indent="-285750" lvl="1" marL="74295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Ask for vendors’ Credit Note</a:t>
            </a:r>
            <a:endParaRPr/>
          </a:p>
          <a:p>
            <a:pPr indent="-3429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Method 2 :</a:t>
            </a:r>
            <a:endParaRPr/>
          </a:p>
          <a:p>
            <a:pPr indent="-285750" lvl="1" marL="74295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Make a Purchase Return Invoice </a:t>
            </a:r>
            <a:endParaRPr/>
          </a:p>
          <a:p>
            <a:pPr indent="-285750" lvl="1" marL="74295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And charge him Value + taxes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Now in Detail</a:t>
            </a:r>
            <a:endParaRPr/>
          </a:p>
        </p:txBody>
      </p:sp>
      <p:pic>
        <p:nvPicPr>
          <p:cNvPr id="109" name="Google Shape;109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1312" y="3186906"/>
            <a:ext cx="3381375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Law </a:t>
            </a:r>
            <a:endParaRPr/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There is no section on “Purchase return” in the law.</a:t>
            </a:r>
            <a:endParaRPr/>
          </a:p>
          <a:p>
            <a:pPr indent="-3429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There is no notification / Circular on “Purchase returns”</a:t>
            </a:r>
            <a:endParaRPr/>
          </a:p>
          <a:p>
            <a:pPr indent="-1397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Sale : 1 lakh,   </a:t>
            </a:r>
            <a:br>
              <a:rPr lang="en-US" sz="3959"/>
            </a:br>
            <a:r>
              <a:rPr lang="en-US" sz="3959"/>
              <a:t>Purchase return invoice : Rs 5000</a:t>
            </a:r>
            <a:endParaRPr sz="3959"/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Benefits</a:t>
            </a:r>
            <a:endParaRPr/>
          </a:p>
          <a:p>
            <a:pPr indent="-285750" lvl="1" marL="74295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My books are correct, Vendor account is debited immediately.</a:t>
            </a:r>
            <a:endParaRPr/>
          </a:p>
          <a:p>
            <a:pPr indent="-285750" lvl="1" marL="74295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No risk of excess payment to Vendor</a:t>
            </a:r>
            <a:endParaRPr/>
          </a:p>
          <a:p>
            <a:pPr indent="-107950" lvl="1" marL="74295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Benefit no 2</a:t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E way bill  / </a:t>
            </a:r>
            <a:endParaRPr/>
          </a:p>
          <a:p>
            <a:pPr indent="-285750" lvl="1" marL="74295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Document for the “road” movement</a:t>
            </a:r>
            <a:endParaRPr/>
          </a:p>
          <a:p>
            <a:pPr indent="-285750" lvl="1" marL="74295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no Risk on the Road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Benefit 3 : Vendor Reconciliation</a:t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No risk of goods sent, </a:t>
            </a:r>
            <a:endParaRPr/>
          </a:p>
          <a:p>
            <a:pPr indent="-285750" lvl="1" marL="74295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But Debit Note not made.</a:t>
            </a:r>
            <a:endParaRPr/>
          </a:p>
          <a:p>
            <a:pPr indent="-3429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No risk of goods sent, </a:t>
            </a:r>
            <a:endParaRPr/>
          </a:p>
          <a:p>
            <a:pPr indent="-285750" lvl="1" marL="74295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Debit Note not sent by courier. Lost on the way. </a:t>
            </a:r>
            <a:endParaRPr/>
          </a:p>
          <a:p>
            <a:pPr indent="-285750" lvl="1" marL="74295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Reco problems</a:t>
            </a:r>
            <a:endParaRPr/>
          </a:p>
          <a:p>
            <a:pPr indent="-3429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No risk of vendor denying, I don’t know, I don’t remember.</a:t>
            </a:r>
            <a:endParaRPr/>
          </a:p>
          <a:p>
            <a:pPr indent="-1397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