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2" r:id="rId16"/>
    <p:sldId id="271" r:id="rId17"/>
    <p:sldId id="272" r:id="rId18"/>
    <p:sldId id="273" r:id="rId19"/>
    <p:sldId id="274" r:id="rId20"/>
    <p:sldId id="293" r:id="rId21"/>
    <p:sldId id="294" r:id="rId22"/>
    <p:sldId id="290" r:id="rId23"/>
    <p:sldId id="297" r:id="rId24"/>
    <p:sldId id="296" r:id="rId25"/>
    <p:sldId id="279" r:id="rId26"/>
    <p:sldId id="281" r:id="rId27"/>
    <p:sldId id="282" r:id="rId28"/>
    <p:sldId id="306" r:id="rId29"/>
    <p:sldId id="308" r:id="rId30"/>
    <p:sldId id="307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285" r:id="rId39"/>
    <p:sldId id="28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87AFB3E-3988-48A9-AA73-2BA429FECBC4}" type="slidenum"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069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0F517C9-C52C-4930-B789-9C33FC7E2D3D}" type="slidenum">
              <a:rPr lang="en-IN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12</a:t>
            </a:fld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680" cy="411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7AFB3E-3988-48A9-AA73-2BA429FECBC4}" type="slidenum">
              <a:rPr lang="en-IN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31</a:t>
            </a:fld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8530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7AFB3E-3988-48A9-AA73-2BA429FECBC4}" type="slidenum">
              <a:rPr lang="en-IN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35</a:t>
            </a:fld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174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2830123-7DF3-4918-89E1-A9116E5AF2A6}" type="slidenum">
              <a:rPr lang="en-IN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14</a:t>
            </a:fld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680" cy="411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6F3EC22-59C6-4B8F-BDB6-EE4716785A14}" type="slidenum">
              <a:rPr lang="en-IN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15</a:t>
            </a:fld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680" cy="411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5E66BF4-A760-4468-8FF7-2ABD09FFBEC4}" type="slidenum">
              <a:rPr lang="en-IN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16</a:t>
            </a:fld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680" cy="411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7AFB3E-3988-48A9-AA73-2BA429FECBC4}" type="slidenum">
              <a:rPr lang="en-IN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6221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89D07D8-CBDB-4298-8091-BDF769941B42}" type="slidenum">
              <a:rPr lang="en-IN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21</a:t>
            </a:fld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680" cy="411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E6547C2-7DA9-4659-890F-13CCD02CC998}" type="slidenum">
              <a:rPr lang="en-IN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22</a:t>
            </a:fld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5680" cy="4113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IN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7AFB3E-3988-48A9-AA73-2BA429FECBC4}" type="slidenum">
              <a:rPr lang="en-IN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27</a:t>
            </a:fld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63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87AFB3E-3988-48A9-AA73-2BA429FECBC4}" type="slidenum">
              <a:rPr lang="en-IN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29</a:t>
            </a:fld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65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3"/>
          <p:cNvPicPr/>
          <p:nvPr/>
        </p:nvPicPr>
        <p:blipFill>
          <a:blip r:embed="rId2"/>
          <a:stretch/>
        </p:blipFill>
        <p:spPr>
          <a:xfrm>
            <a:off x="542880" y="200160"/>
            <a:ext cx="2756520" cy="1258560"/>
          </a:xfrm>
          <a:prstGeom prst="rect">
            <a:avLst/>
          </a:prstGeom>
          <a:ln>
            <a:noFill/>
          </a:ln>
        </p:spPr>
      </p:pic>
      <p:pic>
        <p:nvPicPr>
          <p:cNvPr id="114" name="Picture 2"/>
          <p:cNvPicPr/>
          <p:nvPr/>
        </p:nvPicPr>
        <p:blipFill>
          <a:blip r:embed="rId3"/>
          <a:stretch/>
        </p:blipFill>
        <p:spPr>
          <a:xfrm>
            <a:off x="6660360" y="204120"/>
            <a:ext cx="1960560" cy="137952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542880" y="2093760"/>
            <a:ext cx="8599680" cy="64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N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GST compliances Simplified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Picture 3"/>
          <p:cNvPicPr/>
          <p:nvPr/>
        </p:nvPicPr>
        <p:blipFill>
          <a:blip r:embed="rId4"/>
          <a:stretch/>
        </p:blipFill>
        <p:spPr>
          <a:xfrm>
            <a:off x="3492000" y="2781000"/>
            <a:ext cx="2399040" cy="190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/>
          <p:cNvPicPr/>
          <p:nvPr/>
        </p:nvPicPr>
        <p:blipFill>
          <a:blip r:embed="rId2"/>
          <a:srcRect l="5346" t="15418" r="5675" b="15960"/>
          <a:stretch/>
        </p:blipFill>
        <p:spPr>
          <a:xfrm>
            <a:off x="-36000" y="1116000"/>
            <a:ext cx="9287280" cy="561528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2520000" y="265680"/>
            <a:ext cx="4607280" cy="8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IN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 Uploaded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N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Screenshot of Webtel’s front end tool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Picture 2"/>
          <p:cNvPicPr/>
          <p:nvPr/>
        </p:nvPicPr>
        <p:blipFill>
          <a:blip r:embed="rId2"/>
          <a:stretch/>
        </p:blipFill>
        <p:spPr>
          <a:xfrm>
            <a:off x="3033720" y="2685960"/>
            <a:ext cx="3075120" cy="148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6480" y="273600"/>
            <a:ext cx="822672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640" rIns="90000" bIns="45000" anchor="ctr"/>
          <a:lstStyle/>
          <a:p>
            <a:r>
              <a:rPr lang="en-IN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Select the month </a:t>
            </a:r>
            <a:r>
              <a:rPr lang="en-IN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then computation 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456480" y="1604160"/>
            <a:ext cx="822672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3" name="Picture 152"/>
          <p:cNvPicPr/>
          <p:nvPr/>
        </p:nvPicPr>
        <p:blipFill>
          <a:blip r:embed="rId3"/>
          <a:stretch/>
        </p:blipFill>
        <p:spPr>
          <a:xfrm>
            <a:off x="15120" y="1511280"/>
            <a:ext cx="9142920" cy="5139720"/>
          </a:xfrm>
          <a:prstGeom prst="rect">
            <a:avLst/>
          </a:prstGeom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3707904" y="1052736"/>
            <a:ext cx="878676" cy="2808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899592" y="1416960"/>
            <a:ext cx="1872208" cy="28384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Computation sheet 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2708920"/>
            <a:ext cx="8229240" cy="3816424"/>
          </a:xfrm>
        </p:spPr>
        <p:txBody>
          <a:bodyPr/>
          <a:lstStyle/>
          <a:p>
            <a:pPr algn="just"/>
            <a:r>
              <a:rPr lang="en-US" sz="4000" dirty="0" smtClean="0"/>
              <a:t>A summarized sheet of your monthly outward and inward supplies mapped as per GST Returns requirements.</a:t>
            </a:r>
            <a:endParaRPr lang="en-IN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374441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3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6480" y="273600"/>
            <a:ext cx="822672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5640" rIns="90000" bIns="45000" anchor="ctr"/>
          <a:lstStyle/>
          <a:p>
            <a:r>
              <a:rPr lang="en-IN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GST Computation sheet (Supplies </a:t>
            </a:r>
            <a:r>
              <a:rPr lang="en-IN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outward side</a:t>
            </a:r>
            <a:r>
              <a:rPr lang="en-IN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456480" y="1604160"/>
            <a:ext cx="822672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6" name="Picture 165"/>
          <p:cNvPicPr/>
          <p:nvPr/>
        </p:nvPicPr>
        <p:blipFill>
          <a:blip r:embed="rId3"/>
          <a:srcRect b="34163"/>
          <a:stretch/>
        </p:blipFill>
        <p:spPr>
          <a:xfrm>
            <a:off x="15120" y="1655280"/>
            <a:ext cx="9142920" cy="44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56480" y="273600"/>
            <a:ext cx="822672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456480" y="1604160"/>
            <a:ext cx="822672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9" name="Picture 168"/>
          <p:cNvPicPr/>
          <p:nvPr/>
        </p:nvPicPr>
        <p:blipFill>
          <a:blip r:embed="rId3"/>
          <a:srcRect b="43268"/>
          <a:stretch/>
        </p:blipFill>
        <p:spPr>
          <a:xfrm>
            <a:off x="15120" y="2088000"/>
            <a:ext cx="9142920" cy="4247280"/>
          </a:xfrm>
          <a:prstGeom prst="rect">
            <a:avLst/>
          </a:prstGeom>
          <a:ln>
            <a:noFill/>
          </a:ln>
        </p:spPr>
      </p:pic>
      <p:sp>
        <p:nvSpPr>
          <p:cNvPr id="170" name="CustomShape 3"/>
          <p:cNvSpPr/>
          <p:nvPr/>
        </p:nvSpPr>
        <p:spPr>
          <a:xfrm>
            <a:off x="189720" y="491040"/>
            <a:ext cx="8953560" cy="145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IN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GST Computation sheet </a:t>
            </a:r>
            <a:r>
              <a:rPr lang="en-IN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(Inward Supplies </a:t>
            </a:r>
            <a:r>
              <a:rPr lang="en-IN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side)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56480" y="1604160"/>
            <a:ext cx="822672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2" name="Picture 171"/>
          <p:cNvPicPr/>
          <p:nvPr/>
        </p:nvPicPr>
        <p:blipFill>
          <a:blip r:embed="rId3"/>
          <a:stretch/>
        </p:blipFill>
        <p:spPr>
          <a:xfrm>
            <a:off x="15120" y="1727280"/>
            <a:ext cx="9142920" cy="513972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190080" y="239400"/>
            <a:ext cx="8953560" cy="145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IN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GST Computation sheet (Tax adjustments)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4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IN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IN" sz="4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IN" sz="5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Let’s analyse  NOW</a:t>
            </a:r>
            <a:r>
              <a:rPr lang="en-IN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.....</a:t>
            </a:r>
            <a:endParaRPr lang="en-IN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How the </a:t>
            </a:r>
            <a:r>
              <a:rPr lang="en-IN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Integration will help and ensure that the data is mapped automatically and correctly.</a:t>
            </a:r>
            <a:endParaRPr lang="en-IN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3371424"/>
          </a:xfrm>
        </p:spPr>
        <p:txBody>
          <a:bodyPr/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To simulate, we have deliberately kept the data size to minimal</a:t>
            </a:r>
            <a:r>
              <a:rPr lang="en-US" sz="1400" dirty="0" smtClean="0"/>
              <a:t>. </a:t>
            </a:r>
            <a:br>
              <a:rPr lang="en-US" sz="1400" dirty="0" smtClean="0"/>
            </a:br>
            <a:endParaRPr lang="en-IN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sz="4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3933056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1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548680"/>
            <a:ext cx="8229240" cy="5033120"/>
          </a:xfrm>
        </p:spPr>
        <p:txBody>
          <a:bodyPr/>
          <a:lstStyle/>
          <a:p>
            <a:pPr algn="ctr"/>
            <a:r>
              <a:rPr lang="en-US" sz="3600" b="1" dirty="0" smtClean="0"/>
              <a:t>Let’s take example of Inter State Registered Sale and the related document i.e. invoice in both the </a:t>
            </a:r>
            <a:r>
              <a:rPr lang="en-US" sz="3600" b="1" dirty="0" err="1" smtClean="0"/>
              <a:t>softwares</a:t>
            </a:r>
            <a:r>
              <a:rPr lang="en-US" sz="3600" b="1" dirty="0" smtClean="0"/>
              <a:t> and its impact on GST Returns.</a:t>
            </a:r>
          </a:p>
          <a:p>
            <a:pPr algn="ctr"/>
            <a:r>
              <a:rPr lang="en-US" sz="3600" b="1" dirty="0" smtClean="0"/>
              <a:t> </a:t>
            </a:r>
          </a:p>
          <a:p>
            <a:endParaRPr lang="en-IN" sz="3600" b="1" dirty="0" smtClean="0"/>
          </a:p>
          <a:p>
            <a:endParaRPr lang="en-IN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34147"/>
            <a:ext cx="5472608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0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IN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C7B2B6A8-24D6-491E-876E-436B2A4F7002}" type="datetime1">
              <a:rPr lang="en-IN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Arial"/>
                <a:ea typeface="SimSun"/>
              </a:rPr>
              <a:t>29/07/2017</a:t>
            </a:fld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Picture 4"/>
          <p:cNvPicPr/>
          <p:nvPr/>
        </p:nvPicPr>
        <p:blipFill>
          <a:blip r:embed="rId2"/>
          <a:stretch/>
        </p:blipFill>
        <p:spPr>
          <a:xfrm>
            <a:off x="6699600" y="-1440"/>
            <a:ext cx="2377440" cy="1436760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/>
          <p:nvPr/>
        </p:nvPicPr>
        <p:blipFill>
          <a:blip r:embed="rId3"/>
          <a:srcRect b="36964"/>
          <a:stretch/>
        </p:blipFill>
        <p:spPr>
          <a:xfrm>
            <a:off x="2520" y="1416960"/>
            <a:ext cx="9142920" cy="4990320"/>
          </a:xfrm>
          <a:prstGeom prst="rect">
            <a:avLst/>
          </a:prstGeom>
          <a:ln>
            <a:noFill/>
          </a:ln>
        </p:spPr>
      </p:pic>
      <p:sp>
        <p:nvSpPr>
          <p:cNvPr id="122" name="CustomShape 4"/>
          <p:cNvSpPr/>
          <p:nvPr/>
        </p:nvSpPr>
        <p:spPr>
          <a:xfrm>
            <a:off x="3012840" y="2788560"/>
            <a:ext cx="3702600" cy="2276640"/>
          </a:xfrm>
          <a:prstGeom prst="rect">
            <a:avLst/>
          </a:prstGeom>
          <a:noFill/>
          <a:ln w="15840">
            <a:solidFill>
              <a:srgbClr val="000000"/>
            </a:solidFill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N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Go to 'Finance Module'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Line 5"/>
          <p:cNvSpPr/>
          <p:nvPr/>
        </p:nvSpPr>
        <p:spPr>
          <a:xfrm>
            <a:off x="6716160" y="4104000"/>
            <a:ext cx="915840" cy="7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648000" y="36000"/>
            <a:ext cx="7695000" cy="99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IN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Supplies Intra/Within </a:t>
            </a:r>
            <a:r>
              <a:rPr lang="en-IN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</a:t>
            </a:r>
            <a:endParaRPr lang="en-IN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IN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Sales </a:t>
            </a:r>
            <a:r>
              <a:rPr lang="en-IN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Register -FINSYS</a:t>
            </a:r>
            <a:endParaRPr lang="en-IN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TextShape 3"/>
          <p:cNvSpPr txBox="1"/>
          <p:nvPr/>
        </p:nvSpPr>
        <p:spPr>
          <a:xfrm>
            <a:off x="36000" y="5688000"/>
            <a:ext cx="9410040" cy="981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Sales </a:t>
            </a:r>
            <a:r>
              <a:rPr lang="en-IN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Intra </a:t>
            </a:r>
            <a:r>
              <a:rPr lang="en-IN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State: Registered Customers ( </a:t>
            </a:r>
            <a:r>
              <a:rPr lang="en-IN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170300+244420)=</a:t>
            </a:r>
            <a:r>
              <a:rPr lang="en-IN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Rs</a:t>
            </a:r>
            <a:r>
              <a:rPr lang="en-IN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en-IN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414720.00</a:t>
            </a:r>
            <a:endParaRPr lang="en-IN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IN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IN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IN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Unregistered Customers= </a:t>
            </a:r>
            <a:r>
              <a:rPr lang="en-IN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Rs</a:t>
            </a:r>
            <a:r>
              <a:rPr lang="en-IN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146000.00</a:t>
            </a:r>
          </a:p>
          <a:p>
            <a:r>
              <a:rPr lang="en-IN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Total Intra State Supplies :</a:t>
            </a:r>
            <a:r>
              <a:rPr lang="en-IN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Rs</a:t>
            </a:r>
            <a:r>
              <a:rPr lang="en-IN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560720.00	</a:t>
            </a:r>
            <a:r>
              <a:rPr lang="en-IN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11706" r="12097" b="39881"/>
          <a:stretch/>
        </p:blipFill>
        <p:spPr bwMode="auto">
          <a:xfrm>
            <a:off x="-36512" y="1031401"/>
            <a:ext cx="9180512" cy="451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923928" y="3429000"/>
            <a:ext cx="72008" cy="2259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786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6480" y="273600"/>
            <a:ext cx="822672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"/>
          <p:cNvSpPr/>
          <p:nvPr/>
        </p:nvSpPr>
        <p:spPr>
          <a:xfrm>
            <a:off x="456480" y="1604160"/>
            <a:ext cx="822672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3"/>
          <p:cNvSpPr/>
          <p:nvPr/>
        </p:nvSpPr>
        <p:spPr>
          <a:xfrm>
            <a:off x="189720" y="491040"/>
            <a:ext cx="8953560" cy="145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IN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WEBTEL GST Computation sheet (Sales </a:t>
            </a:r>
            <a:r>
              <a:rPr lang="en-IN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side- Intra State)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IN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Local </a:t>
            </a:r>
            <a:r>
              <a:rPr lang="en-IN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Supplies       </a:t>
            </a:r>
            <a:r>
              <a:rPr lang="en-IN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IN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</a:t>
            </a:r>
            <a:r>
              <a:rPr lang="en-IN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egistered dealers     Unregistered dealer</a:t>
            </a:r>
            <a:endParaRPr lang="en-IN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Picture 177"/>
          <p:cNvPicPr/>
          <p:nvPr/>
        </p:nvPicPr>
        <p:blipFill>
          <a:blip r:embed="rId3"/>
          <a:srcRect t="7072" b="48164"/>
          <a:stretch/>
        </p:blipFill>
        <p:spPr>
          <a:xfrm>
            <a:off x="15120" y="2348880"/>
            <a:ext cx="9143280" cy="4392488"/>
          </a:xfrm>
          <a:prstGeom prst="rect">
            <a:avLst/>
          </a:prstGeom>
          <a:ln>
            <a:noFill/>
          </a:ln>
        </p:spPr>
      </p:pic>
      <p:sp>
        <p:nvSpPr>
          <p:cNvPr id="179" name="Line 4"/>
          <p:cNvSpPr/>
          <p:nvPr/>
        </p:nvSpPr>
        <p:spPr>
          <a:xfrm flipH="1">
            <a:off x="4356048" y="2348880"/>
            <a:ext cx="648000" cy="17256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3" name="Straight Arrow Connector 2"/>
          <p:cNvCxnSpPr/>
          <p:nvPr/>
        </p:nvCxnSpPr>
        <p:spPr>
          <a:xfrm flipH="1">
            <a:off x="4586760" y="2374776"/>
            <a:ext cx="1993732" cy="2952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1368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56480" y="273600"/>
            <a:ext cx="822672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2"/>
          <p:cNvSpPr/>
          <p:nvPr/>
        </p:nvSpPr>
        <p:spPr>
          <a:xfrm>
            <a:off x="456480" y="1604160"/>
            <a:ext cx="822672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3"/>
          <p:cNvSpPr/>
          <p:nvPr/>
        </p:nvSpPr>
        <p:spPr>
          <a:xfrm>
            <a:off x="189720" y="491040"/>
            <a:ext cx="8953560" cy="145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IN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Local </a:t>
            </a:r>
            <a:r>
              <a:rPr lang="en-IN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Supplies </a:t>
            </a:r>
            <a:r>
              <a:rPr lang="en-IN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 registered dealers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IN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(Drill down: Party </a:t>
            </a:r>
            <a:r>
              <a:rPr lang="en-IN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wise </a:t>
            </a:r>
            <a:r>
              <a:rPr lang="en-IN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details)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Picture 182"/>
          <p:cNvPicPr/>
          <p:nvPr/>
        </p:nvPicPr>
        <p:blipFill>
          <a:blip r:embed="rId3"/>
          <a:srcRect b="56703"/>
          <a:stretch/>
        </p:blipFill>
        <p:spPr>
          <a:xfrm>
            <a:off x="15120" y="2232000"/>
            <a:ext cx="9143280" cy="3743640"/>
          </a:xfrm>
          <a:prstGeom prst="rect">
            <a:avLst/>
          </a:prstGeom>
          <a:ln>
            <a:noFill/>
          </a:ln>
        </p:spPr>
      </p:pic>
      <p:sp>
        <p:nvSpPr>
          <p:cNvPr id="184" name="Line 4"/>
          <p:cNvSpPr/>
          <p:nvPr/>
        </p:nvSpPr>
        <p:spPr>
          <a:xfrm>
            <a:off x="2664000" y="1224000"/>
            <a:ext cx="792000" cy="324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420149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192"/>
          <p:cNvPicPr/>
          <p:nvPr/>
        </p:nvPicPr>
        <p:blipFill>
          <a:blip r:embed="rId2"/>
          <a:srcRect b="57303"/>
          <a:stretch/>
        </p:blipFill>
        <p:spPr>
          <a:xfrm>
            <a:off x="15120" y="1844824"/>
            <a:ext cx="9143640" cy="2626560"/>
          </a:xfrm>
          <a:prstGeom prst="rect">
            <a:avLst/>
          </a:prstGeom>
          <a:ln>
            <a:noFill/>
          </a:ln>
        </p:spPr>
      </p:pic>
      <p:sp>
        <p:nvSpPr>
          <p:cNvPr id="194" name="TextShape 1"/>
          <p:cNvSpPr txBox="1"/>
          <p:nvPr/>
        </p:nvSpPr>
        <p:spPr>
          <a:xfrm>
            <a:off x="683568" y="188640"/>
            <a:ext cx="7632848" cy="121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IN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 GST </a:t>
            </a:r>
            <a:endParaRPr lang="en-IN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IN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Supplies </a:t>
            </a:r>
            <a:r>
              <a:rPr lang="en-IN" sz="2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IN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Within State </a:t>
            </a:r>
            <a:r>
              <a:rPr lang="en-IN" sz="2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Registered Parties Invoice wise</a:t>
            </a:r>
            <a:endParaRPr lang="en-IN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Line 2"/>
          <p:cNvSpPr/>
          <p:nvPr/>
        </p:nvSpPr>
        <p:spPr>
          <a:xfrm>
            <a:off x="360000" y="3372421"/>
            <a:ext cx="216000" cy="1568747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Line 3"/>
          <p:cNvSpPr/>
          <p:nvPr/>
        </p:nvSpPr>
        <p:spPr>
          <a:xfrm>
            <a:off x="2952000" y="3371722"/>
            <a:ext cx="72000" cy="1568745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Line 4"/>
          <p:cNvSpPr/>
          <p:nvPr/>
        </p:nvSpPr>
        <p:spPr>
          <a:xfrm>
            <a:off x="3960000" y="2952000"/>
            <a:ext cx="0" cy="79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Line 5"/>
          <p:cNvSpPr/>
          <p:nvPr/>
        </p:nvSpPr>
        <p:spPr>
          <a:xfrm>
            <a:off x="6912000" y="3429000"/>
            <a:ext cx="72000" cy="277591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6"/>
          <p:cNvSpPr/>
          <p:nvPr/>
        </p:nvSpPr>
        <p:spPr>
          <a:xfrm>
            <a:off x="144000" y="4968000"/>
            <a:ext cx="1800000" cy="7200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TextShape 7"/>
          <p:cNvSpPr txBox="1"/>
          <p:nvPr/>
        </p:nvSpPr>
        <p:spPr>
          <a:xfrm>
            <a:off x="216000" y="5112000"/>
            <a:ext cx="16635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Invoice Details</a:t>
            </a:r>
          </a:p>
        </p:txBody>
      </p:sp>
      <p:sp>
        <p:nvSpPr>
          <p:cNvPr id="201" name="Line 8"/>
          <p:cNvSpPr/>
          <p:nvPr/>
        </p:nvSpPr>
        <p:spPr>
          <a:xfrm>
            <a:off x="1728000" y="2485792"/>
            <a:ext cx="0" cy="8712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9"/>
          <p:cNvSpPr/>
          <p:nvPr/>
        </p:nvSpPr>
        <p:spPr>
          <a:xfrm>
            <a:off x="1008000" y="3456000"/>
            <a:ext cx="1728000" cy="6480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TextShape 10"/>
          <p:cNvSpPr txBox="1"/>
          <p:nvPr/>
        </p:nvSpPr>
        <p:spPr>
          <a:xfrm>
            <a:off x="1080000" y="3600000"/>
            <a:ext cx="13863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Party Name</a:t>
            </a:r>
          </a:p>
        </p:txBody>
      </p:sp>
      <p:sp>
        <p:nvSpPr>
          <p:cNvPr id="204" name="CustomShape 11"/>
          <p:cNvSpPr/>
          <p:nvPr/>
        </p:nvSpPr>
        <p:spPr>
          <a:xfrm>
            <a:off x="2808000" y="5040000"/>
            <a:ext cx="2664000" cy="7200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TextShape 12"/>
          <p:cNvSpPr txBox="1"/>
          <p:nvPr/>
        </p:nvSpPr>
        <p:spPr>
          <a:xfrm>
            <a:off x="2808000" y="5112000"/>
            <a:ext cx="2916128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Total Value of </a:t>
            </a:r>
            <a:r>
              <a:rPr lang="en-IN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Supplies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13"/>
          <p:cNvSpPr/>
          <p:nvPr/>
        </p:nvSpPr>
        <p:spPr>
          <a:xfrm>
            <a:off x="3312000" y="3816000"/>
            <a:ext cx="2016000" cy="8640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TextShape 14"/>
          <p:cNvSpPr txBox="1"/>
          <p:nvPr/>
        </p:nvSpPr>
        <p:spPr>
          <a:xfrm>
            <a:off x="3384000" y="3887640"/>
            <a:ext cx="27486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Taxable Value of</a:t>
            </a:r>
          </a:p>
          <a:p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supplies</a:t>
            </a:r>
          </a:p>
        </p:txBody>
      </p:sp>
      <p:sp>
        <p:nvSpPr>
          <p:cNvPr id="208" name="Line 15"/>
          <p:cNvSpPr/>
          <p:nvPr/>
        </p:nvSpPr>
        <p:spPr>
          <a:xfrm>
            <a:off x="5976000" y="3447091"/>
            <a:ext cx="144000" cy="2142149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16"/>
          <p:cNvSpPr/>
          <p:nvPr/>
        </p:nvSpPr>
        <p:spPr>
          <a:xfrm>
            <a:off x="5976000" y="5688000"/>
            <a:ext cx="1872000" cy="5760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TextShape 17"/>
          <p:cNvSpPr txBox="1"/>
          <p:nvPr/>
        </p:nvSpPr>
        <p:spPr>
          <a:xfrm>
            <a:off x="5976000" y="5688000"/>
            <a:ext cx="16725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CGST payable</a:t>
            </a:r>
          </a:p>
        </p:txBody>
      </p:sp>
      <p:sp>
        <p:nvSpPr>
          <p:cNvPr id="211" name="CustomShape 18"/>
          <p:cNvSpPr/>
          <p:nvPr/>
        </p:nvSpPr>
        <p:spPr>
          <a:xfrm>
            <a:off x="6624000" y="3744000"/>
            <a:ext cx="2016000" cy="5760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TextShape 19"/>
          <p:cNvSpPr txBox="1"/>
          <p:nvPr/>
        </p:nvSpPr>
        <p:spPr>
          <a:xfrm>
            <a:off x="6768000" y="3744000"/>
            <a:ext cx="16866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SGST Payable</a:t>
            </a:r>
          </a:p>
        </p:txBody>
      </p:sp>
      <p:sp>
        <p:nvSpPr>
          <p:cNvPr id="213" name="CustomShape 20"/>
          <p:cNvSpPr/>
          <p:nvPr/>
        </p:nvSpPr>
        <p:spPr>
          <a:xfrm>
            <a:off x="1656000" y="6048000"/>
            <a:ext cx="1584000" cy="5040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Line 21"/>
          <p:cNvSpPr/>
          <p:nvPr/>
        </p:nvSpPr>
        <p:spPr>
          <a:xfrm>
            <a:off x="1979712" y="2783057"/>
            <a:ext cx="504000" cy="3094215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TextShape 22"/>
          <p:cNvSpPr txBox="1"/>
          <p:nvPr/>
        </p:nvSpPr>
        <p:spPr>
          <a:xfrm>
            <a:off x="1728000" y="6120000"/>
            <a:ext cx="14137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Party GSTN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35"/>
          <p:cNvPicPr/>
          <p:nvPr/>
        </p:nvPicPr>
        <p:blipFill>
          <a:blip r:embed="rId2"/>
          <a:srcRect l="17155" t="7608" r="16698" b="11152"/>
          <a:stretch/>
        </p:blipFill>
        <p:spPr>
          <a:xfrm>
            <a:off x="108000" y="1080000"/>
            <a:ext cx="8856000" cy="5718240"/>
          </a:xfrm>
          <a:prstGeom prst="rect">
            <a:avLst/>
          </a:prstGeom>
          <a:ln>
            <a:noFill/>
          </a:ln>
        </p:spPr>
      </p:pic>
      <p:sp>
        <p:nvSpPr>
          <p:cNvPr id="237" name="TextShape 1"/>
          <p:cNvSpPr txBox="1"/>
          <p:nvPr/>
        </p:nvSpPr>
        <p:spPr>
          <a:xfrm>
            <a:off x="720000" y="324000"/>
            <a:ext cx="6933600" cy="65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IN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Invoice Details </a:t>
            </a:r>
            <a:r>
              <a:rPr lang="en-IN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entered</a:t>
            </a:r>
            <a:r>
              <a:rPr lang="en-IN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Finsys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37"/>
          <p:cNvPicPr/>
          <p:nvPr/>
        </p:nvPicPr>
        <p:blipFill>
          <a:blip r:embed="rId2"/>
          <a:srcRect l="9283" r="12758" b="9301"/>
          <a:stretch/>
        </p:blipFill>
        <p:spPr>
          <a:xfrm>
            <a:off x="0" y="720000"/>
            <a:ext cx="9072000" cy="6138000"/>
          </a:xfrm>
          <a:prstGeom prst="rect">
            <a:avLst/>
          </a:prstGeom>
          <a:ln>
            <a:noFill/>
          </a:ln>
        </p:spPr>
      </p:pic>
      <p:sp>
        <p:nvSpPr>
          <p:cNvPr id="239" name="CustomShape 1"/>
          <p:cNvSpPr/>
          <p:nvPr/>
        </p:nvSpPr>
        <p:spPr>
          <a:xfrm>
            <a:off x="0" y="216000"/>
            <a:ext cx="9144000" cy="57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IN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Invoice detail captured in WEB GST</a:t>
            </a:r>
            <a:endParaRPr lang="en-IN" sz="1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2062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</a:rPr>
              <a:t>Total Outward Supplies Reconciliation of </a:t>
            </a:r>
            <a:endParaRPr lang="en-US" sz="3600" b="1" dirty="0" smtClean="0">
              <a:solidFill>
                <a:prstClr val="black"/>
              </a:solidFill>
            </a:endParaRPr>
          </a:p>
          <a:p>
            <a:pPr lvl="0" algn="ctr"/>
            <a:endParaRPr lang="en-US" sz="3600" b="1" dirty="0">
              <a:solidFill>
                <a:prstClr val="black"/>
              </a:solidFill>
            </a:endParaRPr>
          </a:p>
          <a:p>
            <a:pPr lvl="0" algn="ctr"/>
            <a:endParaRPr lang="en-US" sz="3600" b="1" dirty="0" smtClean="0">
              <a:solidFill>
                <a:prstClr val="black"/>
              </a:solidFill>
            </a:endParaRPr>
          </a:p>
          <a:p>
            <a:pPr lvl="0" algn="ctr"/>
            <a:endParaRPr lang="en-US" sz="3600" b="1" dirty="0">
              <a:solidFill>
                <a:prstClr val="black"/>
              </a:solidFill>
            </a:endParaRPr>
          </a:p>
          <a:p>
            <a:pPr lvl="0" algn="ctr"/>
            <a:endParaRPr lang="en-US" sz="3600" b="1" dirty="0" smtClean="0">
              <a:solidFill>
                <a:prstClr val="black"/>
              </a:solidFill>
            </a:endParaRPr>
          </a:p>
          <a:p>
            <a:pPr lvl="0" algn="ctr"/>
            <a:r>
              <a:rPr lang="en-US" sz="3600" b="1" dirty="0" err="1" smtClean="0">
                <a:solidFill>
                  <a:prstClr val="black"/>
                </a:solidFill>
              </a:rPr>
              <a:t>Finsys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</a:rPr>
              <a:t>Sales Register </a:t>
            </a:r>
            <a:endParaRPr lang="en-US" sz="3600" b="1" dirty="0" smtClean="0">
              <a:solidFill>
                <a:prstClr val="black"/>
              </a:solidFill>
            </a:endParaRPr>
          </a:p>
          <a:p>
            <a:pPr lvl="0" algn="ctr"/>
            <a:endParaRPr lang="en-US" sz="3600" b="1" dirty="0">
              <a:solidFill>
                <a:prstClr val="black"/>
              </a:solidFill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</a:rPr>
              <a:t>and </a:t>
            </a:r>
          </a:p>
          <a:p>
            <a:pPr lvl="0" algn="ctr"/>
            <a:endParaRPr lang="en-US" sz="3600" b="1" dirty="0">
              <a:solidFill>
                <a:prstClr val="black"/>
              </a:solidFill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</a:rPr>
              <a:t>Web </a:t>
            </a:r>
            <a:r>
              <a:rPr lang="en-US" sz="3600" b="1" dirty="0" smtClean="0">
                <a:solidFill>
                  <a:prstClr val="black"/>
                </a:solidFill>
              </a:rPr>
              <a:t>GST Computation sheet</a:t>
            </a:r>
          </a:p>
          <a:p>
            <a:pPr lvl="0"/>
            <a:endParaRPr lang="en-US" sz="3600" dirty="0">
              <a:solidFill>
                <a:prstClr val="black"/>
              </a:solidFill>
            </a:endParaRPr>
          </a:p>
          <a:p>
            <a:pPr lvl="0"/>
            <a:endParaRPr lang="en-US" sz="3600" dirty="0" smtClean="0">
              <a:solidFill>
                <a:prstClr val="black"/>
              </a:solidFill>
            </a:endParaRPr>
          </a:p>
          <a:p>
            <a:pPr lvl="0"/>
            <a:endParaRPr lang="en-IN" sz="3600" dirty="0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0415"/>
            <a:ext cx="5328592" cy="216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7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976187" y="4941168"/>
            <a:ext cx="7200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Total Sales as per Sales Register FINSYS</a:t>
            </a:r>
          </a:p>
          <a:p>
            <a:r>
              <a:rPr lang="en-US" sz="2800" dirty="0" smtClean="0"/>
              <a:t> 2532000+1282000+560720= </a:t>
            </a:r>
            <a:r>
              <a:rPr lang="en-US" sz="2800" b="1" dirty="0" err="1" smtClean="0"/>
              <a:t>Rs</a:t>
            </a:r>
            <a:r>
              <a:rPr lang="en-US" sz="2800" b="1" dirty="0" smtClean="0"/>
              <a:t>. 4374720</a:t>
            </a:r>
            <a:endParaRPr lang="en-US" sz="2800" b="1" dirty="0" smtClean="0"/>
          </a:p>
          <a:p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18254" r="63200" b="35913"/>
          <a:stretch/>
        </p:blipFill>
        <p:spPr bwMode="auto">
          <a:xfrm>
            <a:off x="188686" y="75506"/>
            <a:ext cx="8775802" cy="461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3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t="7072" b="48164"/>
          <a:stretch/>
        </p:blipFill>
        <p:spPr>
          <a:xfrm>
            <a:off x="15120" y="-315416"/>
            <a:ext cx="9143280" cy="5184576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3" y="5157192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Total supplies outward as per Web GST </a:t>
            </a:r>
          </a:p>
          <a:p>
            <a:pPr algn="ctr"/>
            <a:r>
              <a:rPr lang="en-US" sz="2800" dirty="0" smtClean="0"/>
              <a:t>414720+825000+456000+146000+2809000</a:t>
            </a:r>
          </a:p>
          <a:p>
            <a:pPr algn="ctr"/>
            <a:r>
              <a:rPr lang="en-US" sz="2800" dirty="0" smtClean="0"/>
              <a:t>=</a:t>
            </a:r>
            <a:r>
              <a:rPr lang="en-US" sz="2800" b="1" dirty="0" err="1" smtClean="0"/>
              <a:t>Rs</a:t>
            </a:r>
            <a:r>
              <a:rPr lang="en-US" sz="2800" b="1" dirty="0" smtClean="0"/>
              <a:t>. 4374720</a:t>
            </a:r>
            <a:r>
              <a:rPr lang="en-US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57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en-US" sz="3200" dirty="0" smtClean="0"/>
              <a:t>			Click GSTR-1</a:t>
            </a:r>
            <a:endParaRPr lang="en-IN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9535"/>
          <a:stretch/>
        </p:blipFill>
        <p:spPr bwMode="auto">
          <a:xfrm>
            <a:off x="-36511" y="1257376"/>
            <a:ext cx="9180512" cy="5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139952" y="908720"/>
            <a:ext cx="4536504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0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/>
          <p:cNvPicPr/>
          <p:nvPr/>
        </p:nvPicPr>
        <p:blipFill>
          <a:blip r:embed="rId2"/>
          <a:stretch/>
        </p:blipFill>
        <p:spPr>
          <a:xfrm>
            <a:off x="2520" y="367560"/>
            <a:ext cx="9142920" cy="513972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1572840" y="1708560"/>
            <a:ext cx="3702600" cy="2276640"/>
          </a:xfrm>
          <a:prstGeom prst="rect">
            <a:avLst/>
          </a:prstGeom>
          <a:noFill/>
          <a:ln w="15840">
            <a:solidFill>
              <a:srgbClr val="000000"/>
            </a:solidFill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N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Then Go to 'Voucher Entry '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Line 2"/>
          <p:cNvSpPr/>
          <p:nvPr/>
        </p:nvSpPr>
        <p:spPr>
          <a:xfrm flipH="1" flipV="1">
            <a:off x="792000" y="1296000"/>
            <a:ext cx="1080000" cy="4845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GSTR-1 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  </a:t>
            </a:r>
            <a:r>
              <a:rPr lang="en-US" sz="4400" dirty="0" smtClean="0"/>
              <a:t> Print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17460"/>
          <a:stretch/>
        </p:blipFill>
        <p:spPr bwMode="auto">
          <a:xfrm>
            <a:off x="0" y="1277256"/>
            <a:ext cx="8964488" cy="603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1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17460" r="11316" b="28938"/>
          <a:stretch/>
        </p:blipFill>
        <p:spPr bwMode="auto">
          <a:xfrm>
            <a:off x="-23288" y="908720"/>
            <a:ext cx="91672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17462" r="10617" b="14680"/>
          <a:stretch/>
        </p:blipFill>
        <p:spPr bwMode="auto">
          <a:xfrm>
            <a:off x="-36512" y="620688"/>
            <a:ext cx="911497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8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6" t="17689" r="11817" b="14777"/>
          <a:stretch/>
        </p:blipFill>
        <p:spPr bwMode="auto">
          <a:xfrm>
            <a:off x="-14514" y="620688"/>
            <a:ext cx="915851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1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22619" r="13994" b="25804"/>
          <a:stretch/>
        </p:blipFill>
        <p:spPr bwMode="auto">
          <a:xfrm>
            <a:off x="107504" y="476672"/>
            <a:ext cx="9026918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0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17262" r="11650" b="9127"/>
          <a:stretch/>
        </p:blipFill>
        <p:spPr bwMode="auto">
          <a:xfrm>
            <a:off x="35496" y="548680"/>
            <a:ext cx="9049149" cy="554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32"/>
          <a:stretch/>
        </p:blipFill>
        <p:spPr bwMode="auto">
          <a:xfrm>
            <a:off x="0" y="2319180"/>
            <a:ext cx="9144000" cy="384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980728"/>
            <a:ext cx="7648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GSTR-2- Purchase </a:t>
            </a:r>
            <a:r>
              <a:rPr lang="en-US" sz="3600" b="1" dirty="0" smtClean="0"/>
              <a:t>Reconciliation </a:t>
            </a:r>
          </a:p>
          <a:p>
            <a:r>
              <a:rPr lang="en-US" sz="3600" b="1" dirty="0" smtClean="0"/>
              <a:t>		Showing mismatches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628560" y="365040"/>
            <a:ext cx="7885440" cy="17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endParaRPr lang="en-IN" sz="4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/>
            <a:endParaRPr lang="en-IN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/>
            <a:endParaRPr lang="en-IN" sz="4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/>
            <a:endParaRPr lang="en-IN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/>
            <a:endParaRPr lang="en-IN" sz="4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/>
            <a:r>
              <a:rPr lang="en-IN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Finsys</a:t>
            </a:r>
            <a:r>
              <a:rPr lang="en-IN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IN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and </a:t>
            </a:r>
            <a:r>
              <a:rPr lang="en-IN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Webtel</a:t>
            </a:r>
            <a:endParaRPr lang="en-IN" sz="4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/>
            <a:r>
              <a:rPr lang="en-IN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Your unmatched tool</a:t>
            </a:r>
            <a:r>
              <a:rPr lang="en-IN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for GST compliances &amp; </a:t>
            </a:r>
            <a:r>
              <a:rPr lang="en-IN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growth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556CCBAB-B443-4089-99C0-54D4F9F283B7}" type="datetime1">
              <a:rPr lang="en-IN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Arial"/>
                <a:ea typeface="SimSun"/>
              </a:rPr>
              <a:t>29/07/2017</a:t>
            </a:fld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449306"/>
            <a:ext cx="8277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queries please contact</a:t>
            </a:r>
            <a:r>
              <a:rPr lang="en-US" sz="2000" dirty="0">
                <a:sym typeface="Wingdings" pitchFamily="2" charset="2"/>
              </a:rPr>
              <a:t>(</a:t>
            </a:r>
            <a:r>
              <a:rPr lang="en-US" sz="2000" dirty="0" err="1" smtClean="0"/>
              <a:t>Webtel</a:t>
            </a:r>
            <a:r>
              <a:rPr lang="en-US" sz="2000" smtClean="0"/>
              <a:t>)      Mr</a:t>
            </a:r>
            <a:r>
              <a:rPr lang="en-US" sz="2000" dirty="0" smtClean="0"/>
              <a:t>. </a:t>
            </a:r>
            <a:r>
              <a:rPr lang="en-US" sz="2000" dirty="0" err="1" smtClean="0"/>
              <a:t>Saurabh</a:t>
            </a:r>
            <a:r>
              <a:rPr lang="en-US" sz="2000" dirty="0" smtClean="0"/>
              <a:t> Kumar 0971120734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          Mr. </a:t>
            </a:r>
            <a:r>
              <a:rPr lang="en-US" sz="2000" dirty="0" err="1" smtClean="0"/>
              <a:t>Jayant</a:t>
            </a:r>
            <a:r>
              <a:rPr lang="en-US" sz="2000" dirty="0" smtClean="0"/>
              <a:t>              09999851101</a:t>
            </a:r>
            <a:endParaRPr lang="en-IN" sz="2000" dirty="0"/>
          </a:p>
        </p:txBody>
      </p:sp>
      <p:pic>
        <p:nvPicPr>
          <p:cNvPr id="8" name="Picture 2"/>
          <p:cNvPicPr/>
          <p:nvPr/>
        </p:nvPicPr>
        <p:blipFill>
          <a:blip r:embed="rId2"/>
          <a:stretch/>
        </p:blipFill>
        <p:spPr>
          <a:xfrm>
            <a:off x="3347864" y="404664"/>
            <a:ext cx="1960560" cy="137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 flipH="1" flipV="1">
            <a:off x="2645280" y="1337760"/>
            <a:ext cx="1659600" cy="160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bevel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8" name="Picture 127"/>
          <p:cNvPicPr/>
          <p:nvPr/>
        </p:nvPicPr>
        <p:blipFill>
          <a:blip r:embed="rId2"/>
          <a:stretch/>
        </p:blipFill>
        <p:spPr>
          <a:xfrm>
            <a:off x="314280" y="1094760"/>
            <a:ext cx="9142920" cy="513972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2622960" y="2941560"/>
            <a:ext cx="3702600" cy="2276640"/>
          </a:xfrm>
          <a:prstGeom prst="rect">
            <a:avLst/>
          </a:prstGeom>
          <a:noFill/>
          <a:ln w="15840">
            <a:solidFill>
              <a:srgbClr val="000000"/>
            </a:solidFill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N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After That go to 'GST Module'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Line 3"/>
          <p:cNvSpPr/>
          <p:nvPr/>
        </p:nvSpPr>
        <p:spPr>
          <a:xfrm flipV="1">
            <a:off x="6326280" y="2160000"/>
            <a:ext cx="1953720" cy="100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/>
          <p:cNvPicPr/>
          <p:nvPr/>
        </p:nvPicPr>
        <p:blipFill>
          <a:blip r:embed="rId2"/>
          <a:stretch/>
        </p:blipFill>
        <p:spPr>
          <a:xfrm>
            <a:off x="26280" y="939240"/>
            <a:ext cx="9142920" cy="513972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3006360" y="2604960"/>
            <a:ext cx="3702600" cy="2013120"/>
          </a:xfrm>
          <a:prstGeom prst="rect">
            <a:avLst/>
          </a:prstGeom>
          <a:noFill/>
          <a:ln w="15840">
            <a:solidFill>
              <a:srgbClr val="000000"/>
            </a:solidFill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N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Click Webtel Web GST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Line 2"/>
          <p:cNvSpPr/>
          <p:nvPr/>
        </p:nvSpPr>
        <p:spPr>
          <a:xfrm flipH="1" flipV="1">
            <a:off x="1800000" y="2304000"/>
            <a:ext cx="1206360" cy="50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/>
          <p:cNvPicPr/>
          <p:nvPr/>
        </p:nvPicPr>
        <p:blipFill>
          <a:blip r:embed="rId2"/>
          <a:stretch/>
        </p:blipFill>
        <p:spPr>
          <a:xfrm>
            <a:off x="-9720" y="963000"/>
            <a:ext cx="9142920" cy="513972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5274360" y="2808000"/>
            <a:ext cx="2212920" cy="1295280"/>
          </a:xfrm>
          <a:prstGeom prst="rect">
            <a:avLst/>
          </a:prstGeom>
          <a:noFill/>
          <a:ln w="15840">
            <a:solidFill>
              <a:srgbClr val="000000"/>
            </a:solidFill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N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Select “Upload Data for Return”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Line 2"/>
          <p:cNvSpPr/>
          <p:nvPr/>
        </p:nvSpPr>
        <p:spPr>
          <a:xfrm flipH="1" flipV="1">
            <a:off x="4968000" y="3168000"/>
            <a:ext cx="306360" cy="14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2"/>
          <p:cNvSpPr/>
          <p:nvPr/>
        </p:nvSpPr>
        <p:spPr>
          <a:xfrm>
            <a:off x="-1008000" y="15120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9" name="Picture 138"/>
          <p:cNvPicPr/>
          <p:nvPr/>
        </p:nvPicPr>
        <p:blipFill>
          <a:blip r:embed="rId2"/>
          <a:stretch/>
        </p:blipFill>
        <p:spPr>
          <a:xfrm>
            <a:off x="42120" y="504000"/>
            <a:ext cx="9142920" cy="583128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5634360" y="2748960"/>
            <a:ext cx="2860920" cy="1354320"/>
          </a:xfrm>
          <a:prstGeom prst="rect">
            <a:avLst/>
          </a:prstGeom>
          <a:noFill/>
          <a:ln w="15840">
            <a:solidFill>
              <a:srgbClr val="000000"/>
            </a:solidFill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N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Select the period for which data to be uploaded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N" sz="6000" b="1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Validations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Party Master data must be correct with valid PAN and GSTN details.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State Code must be valid as per government List of States.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C2AD1852-86FD-407F-AAF9-CD558B33820E}" type="datetime1">
              <a:rPr lang="en-IN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Arial"/>
                <a:ea typeface="SimSun"/>
              </a:rPr>
              <a:t>29/07/2017</a:t>
            </a:fld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Picture 4"/>
          <p:cNvPicPr/>
          <p:nvPr/>
        </p:nvPicPr>
        <p:blipFill>
          <a:blip r:embed="rId2"/>
          <a:stretch/>
        </p:blipFill>
        <p:spPr>
          <a:xfrm>
            <a:off x="6699600" y="-1440"/>
            <a:ext cx="2377440" cy="126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144"/>
          <p:cNvPicPr/>
          <p:nvPr/>
        </p:nvPicPr>
        <p:blipFill>
          <a:blip r:embed="rId2"/>
          <a:stretch/>
        </p:blipFill>
        <p:spPr>
          <a:xfrm>
            <a:off x="15120" y="863280"/>
            <a:ext cx="9142920" cy="513972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6000840" y="2752560"/>
            <a:ext cx="2638440" cy="1458720"/>
          </a:xfrm>
          <a:prstGeom prst="rect">
            <a:avLst/>
          </a:prstGeom>
          <a:noFill/>
          <a:ln w="28440">
            <a:solidFill>
              <a:srgbClr val="000000"/>
            </a:solidFill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IN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Push the Data into Web-eGST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345</Words>
  <Application>Microsoft Office PowerPoint</Application>
  <PresentationFormat>On-screen Show (4:3)</PresentationFormat>
  <Paragraphs>107</Paragraphs>
  <Slides>37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Computation sheet  </vt:lpstr>
      <vt:lpstr>PowerPoint Presentation</vt:lpstr>
      <vt:lpstr>PowerPoint Presentation</vt:lpstr>
      <vt:lpstr>PowerPoint Presentation</vt:lpstr>
      <vt:lpstr>PowerPoint Presentation</vt:lpstr>
      <vt:lpstr> To simulate, we have deliberately kept the data size to minimal.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GSTR-1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 Department</dc:title>
  <dc:subject/>
  <dc:creator>Sangeet Kr Gupta</dc:creator>
  <dc:description/>
  <cp:lastModifiedBy>Mayuri Gupta</cp:lastModifiedBy>
  <cp:revision>149</cp:revision>
  <dcterms:created xsi:type="dcterms:W3CDTF">2014-11-24T00:44:22Z</dcterms:created>
  <dcterms:modified xsi:type="dcterms:W3CDTF">2017-07-29T12:36:22Z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